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1" r:id="rId2"/>
    <p:sldId id="272" r:id="rId3"/>
    <p:sldId id="273" r:id="rId4"/>
    <p:sldId id="274" r:id="rId5"/>
    <p:sldId id="275" r:id="rId6"/>
    <p:sldId id="276" r:id="rId7"/>
    <p:sldId id="277" r:id="rId8"/>
    <p:sldId id="278" r:id="rId9"/>
    <p:sldId id="257" r:id="rId10"/>
    <p:sldId id="259" r:id="rId11"/>
    <p:sldId id="260" r:id="rId12"/>
    <p:sldId id="264" r:id="rId13"/>
    <p:sldId id="281" r:id="rId14"/>
    <p:sldId id="279" r:id="rId15"/>
    <p:sldId id="280"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B63BF4-A0B8-4413-BEA9-1764BAE3426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9BB5-809D-4899-8D82-F4C218060D1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63BF4-A0B8-4413-BEA9-1764BAE3426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63BF4-A0B8-4413-BEA9-1764BAE3426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63BF4-A0B8-4413-BEA9-1764BAE3426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63BF4-A0B8-4413-BEA9-1764BAE3426A}"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49BB5-809D-4899-8D82-F4C218060D1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63BF4-A0B8-4413-BEA9-1764BAE3426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63BF4-A0B8-4413-BEA9-1764BAE3426A}"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49BB5-809D-4899-8D82-F4C218060D1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63BF4-A0B8-4413-BEA9-1764BAE3426A}"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63BF4-A0B8-4413-BEA9-1764BAE3426A}"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63BF4-A0B8-4413-BEA9-1764BAE3426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9BB5-809D-4899-8D82-F4C218060D1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63BF4-A0B8-4413-BEA9-1764BAE3426A}"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49BB5-809D-4899-8D82-F4C218060D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2B63BF4-A0B8-4413-BEA9-1764BAE3426A}" type="datetimeFigureOut">
              <a:rPr lang="en-US" smtClean="0"/>
              <a:t>8/21/2014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9549BB5-809D-4899-8D82-F4C218060D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smtClean="0">
                <a:solidFill>
                  <a:srgbClr val="FF0000"/>
                </a:solidFill>
              </a:rPr>
              <a:t>STUDENT LEARNING OUTCOMES </a:t>
            </a:r>
          </a:p>
          <a:p>
            <a:pPr marL="0" indent="0" algn="ctr">
              <a:buNone/>
            </a:pPr>
            <a:r>
              <a:rPr lang="en-US" sz="6000" dirty="0">
                <a:solidFill>
                  <a:srgbClr val="FF0000"/>
                </a:solidFill>
              </a:rPr>
              <a:t>&amp;</a:t>
            </a:r>
            <a:endParaRPr lang="en-US" sz="6000" dirty="0" smtClean="0">
              <a:solidFill>
                <a:srgbClr val="FF0000"/>
              </a:solidFill>
            </a:endParaRPr>
          </a:p>
          <a:p>
            <a:pPr marL="0" indent="0" algn="ctr">
              <a:buNone/>
            </a:pPr>
            <a:r>
              <a:rPr lang="en-US" sz="6000" dirty="0" smtClean="0">
                <a:solidFill>
                  <a:srgbClr val="FF0000"/>
                </a:solidFill>
              </a:rPr>
              <a:t>UAS Accreditation</a:t>
            </a:r>
            <a:endParaRPr lang="en-US" sz="6000" dirty="0">
              <a:solidFill>
                <a:srgbClr val="FF0000"/>
              </a:solidFill>
            </a:endParaRPr>
          </a:p>
        </p:txBody>
      </p:sp>
    </p:spTree>
    <p:extLst>
      <p:ext uri="{BB962C8B-B14F-4D97-AF65-F5344CB8AC3E}">
        <p14:creationId xmlns:p14="http://schemas.microsoft.com/office/powerpoint/2010/main" val="937742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Learning Outcomes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Describe what students will be able to do when they complete the learning.</a:t>
            </a:r>
          </a:p>
          <a:p>
            <a:pPr lvl="1"/>
            <a:r>
              <a:rPr lang="en-US" sz="2400" dirty="0" smtClean="0"/>
              <a:t>Use active verbs that describe observable, identifiable, measureable actions.</a:t>
            </a:r>
          </a:p>
          <a:p>
            <a:pPr lvl="1"/>
            <a:r>
              <a:rPr lang="en-US" sz="2400" dirty="0" smtClean="0"/>
              <a:t>Avoid nebulous terms (know, understand).</a:t>
            </a:r>
          </a:p>
          <a:p>
            <a:pPr lvl="1"/>
            <a:r>
              <a:rPr lang="en-US" sz="2400" dirty="0" smtClean="0"/>
              <a:t>Think about how you will assess the learning.</a:t>
            </a:r>
          </a:p>
          <a:p>
            <a:r>
              <a:rPr lang="en-US" dirty="0" smtClean="0">
                <a:solidFill>
                  <a:srgbClr val="FF0000"/>
                </a:solidFill>
              </a:rPr>
              <a:t>Consider time frame and conditions (aiding or limiting).</a:t>
            </a:r>
          </a:p>
          <a:p>
            <a:pPr lvl="1"/>
            <a:r>
              <a:rPr lang="en-US" sz="2400" dirty="0" smtClean="0"/>
              <a:t>By the end of this course…</a:t>
            </a:r>
          </a:p>
          <a:p>
            <a:pPr lvl="1"/>
            <a:r>
              <a:rPr lang="en-US" sz="2400" dirty="0" smtClean="0"/>
              <a:t>At the end of this unit…</a:t>
            </a:r>
          </a:p>
          <a:p>
            <a:pPr lvl="1"/>
            <a:r>
              <a:rPr lang="en-US" sz="2400" dirty="0" smtClean="0"/>
              <a:t>When a given prompt…</a:t>
            </a:r>
          </a:p>
          <a:p>
            <a:pPr lvl="1"/>
            <a:r>
              <a:rPr lang="en-US" sz="2400" dirty="0" smtClean="0"/>
              <a:t>With no additional outside assistance…</a:t>
            </a:r>
            <a:endParaRPr lang="en-US" sz="2400" dirty="0"/>
          </a:p>
        </p:txBody>
      </p:sp>
    </p:spTree>
    <p:extLst>
      <p:ext uri="{BB962C8B-B14F-4D97-AF65-F5344CB8AC3E}">
        <p14:creationId xmlns:p14="http://schemas.microsoft.com/office/powerpoint/2010/main" val="3130718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outcome statements</a:t>
            </a:r>
            <a:endParaRPr lang="en-US" dirty="0"/>
          </a:p>
        </p:txBody>
      </p:sp>
      <p:sp>
        <p:nvSpPr>
          <p:cNvPr id="3" name="Content Placeholder 2"/>
          <p:cNvSpPr>
            <a:spLocks noGrp="1"/>
          </p:cNvSpPr>
          <p:nvPr>
            <p:ph idx="1"/>
          </p:nvPr>
        </p:nvSpPr>
        <p:spPr>
          <a:xfrm>
            <a:off x="152400" y="1600200"/>
            <a:ext cx="8839200" cy="5105400"/>
          </a:xfrm>
        </p:spPr>
        <p:txBody>
          <a:bodyPr>
            <a:normAutofit fontScale="85000" lnSpcReduction="20000"/>
          </a:bodyPr>
          <a:lstStyle/>
          <a:p>
            <a:pPr marL="0" indent="0">
              <a:buNone/>
            </a:pPr>
            <a:r>
              <a:rPr lang="en-US" sz="3400" dirty="0"/>
              <a:t>By the end of this course, students will be able to categorize macroeconomic policies according to the economic theories from which they emerge.</a:t>
            </a:r>
          </a:p>
          <a:p>
            <a:pPr marL="0" indent="0">
              <a:buNone/>
            </a:pPr>
            <a:endParaRPr lang="en-US" sz="3400" dirty="0" smtClean="0"/>
          </a:p>
          <a:p>
            <a:pPr marL="0" indent="0">
              <a:buNone/>
            </a:pPr>
            <a:r>
              <a:rPr lang="en-US" sz="3400" dirty="0"/>
              <a:t>By the end of this course, students will be able to develop data collection instruments for conducting sociological research.</a:t>
            </a:r>
          </a:p>
          <a:p>
            <a:pPr marL="0" indent="0">
              <a:buNone/>
            </a:pPr>
            <a:endParaRPr lang="en-US" sz="3400" dirty="0" smtClean="0"/>
          </a:p>
          <a:p>
            <a:pPr marL="0" indent="0">
              <a:buNone/>
            </a:pPr>
            <a:r>
              <a:rPr lang="en-US" sz="3400" dirty="0" smtClean="0"/>
              <a:t>Upon completing this assignment, students will be able to provide accurate diagrams of eukaryotic cells, including intracellular organelles, and be able to classify cells from microscopic images.</a:t>
            </a:r>
          </a:p>
          <a:p>
            <a:pPr marL="0" indent="0">
              <a:buNone/>
            </a:pPr>
            <a:endParaRPr lang="en-US" sz="3400" dirty="0" smtClean="0"/>
          </a:p>
          <a:p>
            <a:pPr marL="0" indent="0">
              <a:buNone/>
            </a:pPr>
            <a:endParaRPr lang="en-US" sz="3400" dirty="0" smtClean="0"/>
          </a:p>
          <a:p>
            <a:pPr marL="0" indent="0">
              <a:buNone/>
            </a:pPr>
            <a:endParaRPr lang="en-US" dirty="0" smtClean="0"/>
          </a:p>
        </p:txBody>
      </p:sp>
    </p:spTree>
    <p:extLst>
      <p:ext uri="{BB962C8B-B14F-4D97-AF65-F5344CB8AC3E}">
        <p14:creationId xmlns:p14="http://schemas.microsoft.com/office/powerpoint/2010/main" val="1060604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Student Learning Outcomes:</a:t>
            </a:r>
            <a:endParaRPr lang="en-US" sz="4800" dirty="0"/>
          </a:p>
        </p:txBody>
      </p:sp>
      <p:sp>
        <p:nvSpPr>
          <p:cNvPr id="3" name="Content Placeholder 2"/>
          <p:cNvSpPr>
            <a:spLocks noGrp="1"/>
          </p:cNvSpPr>
          <p:nvPr>
            <p:ph idx="1"/>
          </p:nvPr>
        </p:nvSpPr>
        <p:spPr/>
        <p:txBody>
          <a:bodyPr>
            <a:normAutofit fontScale="92500"/>
          </a:bodyPr>
          <a:lstStyle/>
          <a:p>
            <a:r>
              <a:rPr lang="en-US" sz="4300" dirty="0" smtClean="0"/>
              <a:t>How much is enough?</a:t>
            </a:r>
          </a:p>
          <a:p>
            <a:endParaRPr lang="en-US" dirty="0"/>
          </a:p>
          <a:p>
            <a:r>
              <a:rPr lang="en-US" sz="2800" dirty="0" smtClean="0"/>
              <a:t>Up to you and your colleagues.</a:t>
            </a:r>
          </a:p>
          <a:p>
            <a:r>
              <a:rPr lang="en-US" sz="2800" dirty="0" smtClean="0"/>
              <a:t>What is the minimum that you expect all instructors teaching the same course to require/ensure?</a:t>
            </a:r>
          </a:p>
          <a:p>
            <a:r>
              <a:rPr lang="en-US" sz="2800" dirty="0" smtClean="0"/>
              <a:t>What should the student be able to do in the next course?</a:t>
            </a:r>
          </a:p>
          <a:p>
            <a:r>
              <a:rPr lang="en-US" sz="2800" dirty="0" smtClean="0"/>
              <a:t>What you put ‘on file’ does not need to be all-inclusive of what you choose to teach in your course.  What you provide to your students should be.</a:t>
            </a:r>
            <a:endParaRPr lang="en-US" sz="2800" dirty="0"/>
          </a:p>
        </p:txBody>
      </p:sp>
    </p:spTree>
    <p:extLst>
      <p:ext uri="{BB962C8B-B14F-4D97-AF65-F5344CB8AC3E}">
        <p14:creationId xmlns:p14="http://schemas.microsoft.com/office/powerpoint/2010/main" val="267800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Student Learning Outcomes:</a:t>
            </a:r>
            <a:endParaRPr lang="en-US" sz="4800" dirty="0"/>
          </a:p>
        </p:txBody>
      </p:sp>
      <p:sp>
        <p:nvSpPr>
          <p:cNvPr id="3" name="Content Placeholder 2"/>
          <p:cNvSpPr>
            <a:spLocks noGrp="1"/>
          </p:cNvSpPr>
          <p:nvPr>
            <p:ph idx="1"/>
          </p:nvPr>
        </p:nvSpPr>
        <p:spPr/>
        <p:txBody>
          <a:bodyPr>
            <a:normAutofit/>
          </a:bodyPr>
          <a:lstStyle/>
          <a:p>
            <a:r>
              <a:rPr lang="en-US" sz="4300" dirty="0" smtClean="0"/>
              <a:t>Resources:</a:t>
            </a:r>
          </a:p>
          <a:p>
            <a:r>
              <a:rPr lang="en-US" sz="4300" dirty="0"/>
              <a:t> </a:t>
            </a:r>
            <a:r>
              <a:rPr lang="en-US" sz="4300" dirty="0" smtClean="0"/>
              <a:t>Deans and directors</a:t>
            </a:r>
          </a:p>
          <a:p>
            <a:r>
              <a:rPr lang="en-US" sz="4300" dirty="0"/>
              <a:t> </a:t>
            </a:r>
            <a:r>
              <a:rPr lang="en-US" sz="4300" dirty="0" smtClean="0"/>
              <a:t>SLO </a:t>
            </a:r>
            <a:r>
              <a:rPr lang="en-US" sz="4300" dirty="0" err="1" smtClean="0"/>
              <a:t>powerpoint</a:t>
            </a:r>
            <a:r>
              <a:rPr lang="en-US" sz="4300" dirty="0" smtClean="0"/>
              <a:t> in packet</a:t>
            </a:r>
          </a:p>
          <a:p>
            <a:r>
              <a:rPr lang="en-US" sz="4300" dirty="0"/>
              <a:t> </a:t>
            </a:r>
            <a:r>
              <a:rPr lang="en-US" sz="4300" dirty="0" smtClean="0"/>
              <a:t>Curriculum Committee</a:t>
            </a:r>
          </a:p>
        </p:txBody>
      </p:sp>
    </p:spTree>
    <p:extLst>
      <p:ext uri="{BB962C8B-B14F-4D97-AF65-F5344CB8AC3E}">
        <p14:creationId xmlns:p14="http://schemas.microsoft.com/office/powerpoint/2010/main" val="1266233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Student Learning Outcomes:</a:t>
            </a:r>
            <a:endParaRPr lang="en-US" sz="4800" dirty="0"/>
          </a:p>
        </p:txBody>
      </p:sp>
      <p:sp>
        <p:nvSpPr>
          <p:cNvPr id="3" name="Content Placeholder 2"/>
          <p:cNvSpPr>
            <a:spLocks noGrp="1"/>
          </p:cNvSpPr>
          <p:nvPr>
            <p:ph idx="1"/>
          </p:nvPr>
        </p:nvSpPr>
        <p:spPr/>
        <p:txBody>
          <a:bodyPr>
            <a:normAutofit/>
          </a:bodyPr>
          <a:lstStyle/>
          <a:p>
            <a:pPr marL="0" indent="0">
              <a:buNone/>
            </a:pPr>
            <a:r>
              <a:rPr lang="en-US" sz="4300" dirty="0" smtClean="0"/>
              <a:t>A suggested process for reviewing/updating:</a:t>
            </a:r>
          </a:p>
          <a:p>
            <a:pPr marL="0" indent="0">
              <a:buNone/>
            </a:pPr>
            <a:endParaRPr lang="en-US" dirty="0" smtClean="0"/>
          </a:p>
          <a:p>
            <a:r>
              <a:rPr lang="en-US" sz="3600" dirty="0" smtClean="0"/>
              <a:t>Fall semester: </a:t>
            </a:r>
          </a:p>
          <a:p>
            <a:pPr marL="0" indent="0">
              <a:buNone/>
            </a:pPr>
            <a:r>
              <a:rPr lang="en-US" sz="3600" dirty="0"/>
              <a:t>	</a:t>
            </a:r>
            <a:r>
              <a:rPr lang="en-US" sz="3600" dirty="0" smtClean="0"/>
              <a:t>100- and 200- level courses</a:t>
            </a:r>
          </a:p>
          <a:p>
            <a:pPr marL="0" indent="0">
              <a:buNone/>
            </a:pPr>
            <a:r>
              <a:rPr lang="en-US" sz="3600" dirty="0"/>
              <a:t>	</a:t>
            </a:r>
            <a:r>
              <a:rPr lang="en-US" sz="3600" dirty="0" smtClean="0"/>
              <a:t> 600-level </a:t>
            </a:r>
          </a:p>
          <a:p>
            <a:r>
              <a:rPr lang="en-US" sz="3600" dirty="0" smtClean="0"/>
              <a:t>Spring semester: 300- and 400- level</a:t>
            </a:r>
          </a:p>
        </p:txBody>
      </p:sp>
    </p:spTree>
    <p:extLst>
      <p:ext uri="{BB962C8B-B14F-4D97-AF65-F5344CB8AC3E}">
        <p14:creationId xmlns:p14="http://schemas.microsoft.com/office/powerpoint/2010/main" val="2824674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Student Learning Outcomes:</a:t>
            </a:r>
            <a:endParaRPr lang="en-US" sz="4800" dirty="0"/>
          </a:p>
        </p:txBody>
      </p:sp>
      <p:sp>
        <p:nvSpPr>
          <p:cNvPr id="3" name="Content Placeholder 2"/>
          <p:cNvSpPr>
            <a:spLocks noGrp="1"/>
          </p:cNvSpPr>
          <p:nvPr>
            <p:ph idx="1"/>
          </p:nvPr>
        </p:nvSpPr>
        <p:spPr/>
        <p:txBody>
          <a:bodyPr>
            <a:normAutofit/>
          </a:bodyPr>
          <a:lstStyle/>
          <a:p>
            <a:pPr marL="0" indent="0" algn="ctr">
              <a:buNone/>
            </a:pPr>
            <a:endParaRPr lang="en-US" sz="4300" dirty="0"/>
          </a:p>
          <a:p>
            <a:pPr marL="0" indent="0" algn="ctr">
              <a:buNone/>
            </a:pPr>
            <a:r>
              <a:rPr lang="en-US" sz="4300" dirty="0" smtClean="0"/>
              <a:t>Our goal:</a:t>
            </a:r>
          </a:p>
          <a:p>
            <a:pPr marL="0" indent="0" algn="ctr">
              <a:buNone/>
            </a:pPr>
            <a:r>
              <a:rPr lang="en-US" sz="4300" dirty="0" smtClean="0"/>
              <a:t>Faculty review of all student learning outcomes by the end of AY14-15</a:t>
            </a:r>
            <a:endParaRPr lang="en-US" sz="4300" dirty="0"/>
          </a:p>
        </p:txBody>
      </p:sp>
    </p:spTree>
    <p:extLst>
      <p:ext uri="{BB962C8B-B14F-4D97-AF65-F5344CB8AC3E}">
        <p14:creationId xmlns:p14="http://schemas.microsoft.com/office/powerpoint/2010/main" val="317164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smtClean="0">
                <a:solidFill>
                  <a:srgbClr val="FF0000"/>
                </a:solidFill>
              </a:rPr>
              <a:t>Northwest Commission on Colleges and Universities </a:t>
            </a:r>
          </a:p>
          <a:p>
            <a:pPr marL="0" indent="0" algn="ctr">
              <a:buNone/>
            </a:pPr>
            <a:r>
              <a:rPr lang="en-US" sz="6000" dirty="0" smtClean="0">
                <a:solidFill>
                  <a:srgbClr val="FF0000"/>
                </a:solidFill>
              </a:rPr>
              <a:t>(NWCCU)</a:t>
            </a:r>
          </a:p>
        </p:txBody>
      </p:sp>
    </p:spTree>
    <p:extLst>
      <p:ext uri="{BB962C8B-B14F-4D97-AF65-F5344CB8AC3E}">
        <p14:creationId xmlns:p14="http://schemas.microsoft.com/office/powerpoint/2010/main" val="803496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NWCCU Accreditation Standards</a:t>
            </a:r>
            <a:endParaRPr lang="en-US" sz="4400" dirty="0">
              <a:solidFill>
                <a:schemeClr val="tx1"/>
              </a:solidFill>
            </a:endParaRPr>
          </a:p>
        </p:txBody>
      </p:sp>
      <p:sp>
        <p:nvSpPr>
          <p:cNvPr id="3" name="Content Placeholder 2"/>
          <p:cNvSpPr>
            <a:spLocks noGrp="1"/>
          </p:cNvSpPr>
          <p:nvPr>
            <p:ph idx="1"/>
          </p:nvPr>
        </p:nvSpPr>
        <p:spPr>
          <a:xfrm>
            <a:off x="228600" y="1981200"/>
            <a:ext cx="8915400" cy="4495800"/>
          </a:xfrm>
        </p:spPr>
        <p:txBody>
          <a:bodyPr>
            <a:normAutofit/>
          </a:bodyPr>
          <a:lstStyle/>
          <a:p>
            <a:pPr marL="0" indent="0" algn="ctr">
              <a:buNone/>
            </a:pPr>
            <a:r>
              <a:rPr lang="en-US" sz="4400" dirty="0" smtClean="0">
                <a:solidFill>
                  <a:srgbClr val="FF0000"/>
                </a:solidFill>
              </a:rPr>
              <a:t>7-year review process</a:t>
            </a:r>
          </a:p>
          <a:p>
            <a:pPr marL="0" indent="0">
              <a:buNone/>
            </a:pPr>
            <a:endParaRPr lang="en-US" sz="2000" dirty="0">
              <a:solidFill>
                <a:srgbClr val="FF0000"/>
              </a:solidFill>
            </a:endParaRPr>
          </a:p>
          <a:p>
            <a:r>
              <a:rPr lang="en-US" sz="4400" dirty="0" smtClean="0">
                <a:solidFill>
                  <a:srgbClr val="FF0000"/>
                </a:solidFill>
              </a:rPr>
              <a:t> Year 1: Mission &amp; Core Themes</a:t>
            </a:r>
          </a:p>
          <a:p>
            <a:r>
              <a:rPr lang="en-US" sz="4400" dirty="0">
                <a:solidFill>
                  <a:srgbClr val="FF0000"/>
                </a:solidFill>
              </a:rPr>
              <a:t> </a:t>
            </a:r>
            <a:r>
              <a:rPr lang="en-US" sz="4400" dirty="0" smtClean="0">
                <a:solidFill>
                  <a:srgbClr val="FF0000"/>
                </a:solidFill>
              </a:rPr>
              <a:t>Year 3: Resources</a:t>
            </a:r>
          </a:p>
          <a:p>
            <a:r>
              <a:rPr lang="en-US" sz="4400" dirty="0">
                <a:solidFill>
                  <a:srgbClr val="FF0000"/>
                </a:solidFill>
              </a:rPr>
              <a:t> </a:t>
            </a:r>
            <a:r>
              <a:rPr lang="en-US" sz="4400" dirty="0" smtClean="0">
                <a:solidFill>
                  <a:srgbClr val="FF0000"/>
                </a:solidFill>
              </a:rPr>
              <a:t>Year 7: Educational Resources &amp;</a:t>
            </a:r>
          </a:p>
          <a:p>
            <a:pPr marL="274320" lvl="1" indent="0">
              <a:buNone/>
            </a:pPr>
            <a:r>
              <a:rPr lang="en-US" sz="4000" dirty="0">
                <a:solidFill>
                  <a:srgbClr val="FF0000"/>
                </a:solidFill>
              </a:rPr>
              <a:t>	</a:t>
            </a:r>
            <a:r>
              <a:rPr lang="en-US" sz="4000" dirty="0" smtClean="0">
                <a:solidFill>
                  <a:srgbClr val="FF0000"/>
                </a:solidFill>
              </a:rPr>
              <a:t>	   Mission Fulfillment</a:t>
            </a:r>
          </a:p>
        </p:txBody>
      </p:sp>
    </p:spTree>
    <p:extLst>
      <p:ext uri="{BB962C8B-B14F-4D97-AF65-F5344CB8AC3E}">
        <p14:creationId xmlns:p14="http://schemas.microsoft.com/office/powerpoint/2010/main" val="40326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NWCCU Accreditation Standards</a:t>
            </a:r>
            <a:endParaRPr lang="en-US" sz="4400" dirty="0">
              <a:solidFill>
                <a:schemeClr val="tx1"/>
              </a:solidFill>
            </a:endParaRPr>
          </a:p>
        </p:txBody>
      </p:sp>
      <p:sp>
        <p:nvSpPr>
          <p:cNvPr id="3" name="Content Placeholder 2"/>
          <p:cNvSpPr>
            <a:spLocks noGrp="1"/>
          </p:cNvSpPr>
          <p:nvPr>
            <p:ph idx="1"/>
          </p:nvPr>
        </p:nvSpPr>
        <p:spPr>
          <a:xfrm>
            <a:off x="228600" y="1981200"/>
            <a:ext cx="8686800" cy="4495800"/>
          </a:xfrm>
        </p:spPr>
        <p:txBody>
          <a:bodyPr>
            <a:normAutofit/>
          </a:bodyPr>
          <a:lstStyle/>
          <a:p>
            <a:pPr algn="ctr"/>
            <a:endParaRPr lang="en-US" sz="4400" dirty="0">
              <a:solidFill>
                <a:srgbClr val="FF0000"/>
              </a:solidFill>
            </a:endParaRPr>
          </a:p>
          <a:p>
            <a:pPr marL="0" indent="0" algn="ctr">
              <a:buNone/>
            </a:pPr>
            <a:r>
              <a:rPr lang="en-US" sz="4400" dirty="0" smtClean="0">
                <a:solidFill>
                  <a:srgbClr val="FF0000"/>
                </a:solidFill>
              </a:rPr>
              <a:t>Focus on</a:t>
            </a:r>
          </a:p>
          <a:p>
            <a:pPr marL="0" indent="0" algn="ctr">
              <a:buNone/>
            </a:pPr>
            <a:r>
              <a:rPr lang="en-US" sz="4400" dirty="0" smtClean="0">
                <a:solidFill>
                  <a:srgbClr val="FF0000"/>
                </a:solidFill>
              </a:rPr>
              <a:t>CONTINUOUS IMPROVEMENT</a:t>
            </a:r>
          </a:p>
        </p:txBody>
      </p:sp>
    </p:spTree>
    <p:extLst>
      <p:ext uri="{BB962C8B-B14F-4D97-AF65-F5344CB8AC3E}">
        <p14:creationId xmlns:p14="http://schemas.microsoft.com/office/powerpoint/2010/main" val="302856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NWCCU Accreditation Standards</a:t>
            </a:r>
            <a:endParaRPr lang="en-US" sz="4400" dirty="0">
              <a:solidFill>
                <a:schemeClr val="tx1"/>
              </a:solidFill>
            </a:endParaRPr>
          </a:p>
        </p:txBody>
      </p:sp>
      <p:sp>
        <p:nvSpPr>
          <p:cNvPr id="3" name="Content Placeholder 2"/>
          <p:cNvSpPr>
            <a:spLocks noGrp="1"/>
          </p:cNvSpPr>
          <p:nvPr>
            <p:ph idx="1"/>
          </p:nvPr>
        </p:nvSpPr>
        <p:spPr>
          <a:xfrm>
            <a:off x="228600" y="1981200"/>
            <a:ext cx="8686800" cy="4495800"/>
          </a:xfrm>
        </p:spPr>
        <p:txBody>
          <a:bodyPr>
            <a:normAutofit/>
          </a:bodyPr>
          <a:lstStyle/>
          <a:p>
            <a:pPr algn="ctr"/>
            <a:endParaRPr lang="en-US" sz="4400" dirty="0">
              <a:solidFill>
                <a:srgbClr val="FF0000"/>
              </a:solidFill>
            </a:endParaRPr>
          </a:p>
          <a:p>
            <a:pPr marL="0" indent="0" algn="ctr">
              <a:buNone/>
            </a:pPr>
            <a:r>
              <a:rPr lang="en-US" sz="4400" dirty="0" smtClean="0">
                <a:solidFill>
                  <a:srgbClr val="FF0000"/>
                </a:solidFill>
              </a:rPr>
              <a:t>Coming up:</a:t>
            </a:r>
          </a:p>
          <a:p>
            <a:pPr marL="0" indent="0" algn="ctr">
              <a:buNone/>
            </a:pPr>
            <a:r>
              <a:rPr lang="en-US" sz="4400" dirty="0" smtClean="0">
                <a:solidFill>
                  <a:srgbClr val="FF0000"/>
                </a:solidFill>
              </a:rPr>
              <a:t>Educational Resources</a:t>
            </a:r>
          </a:p>
        </p:txBody>
      </p:sp>
    </p:spTree>
    <p:extLst>
      <p:ext uri="{BB962C8B-B14F-4D97-AF65-F5344CB8AC3E}">
        <p14:creationId xmlns:p14="http://schemas.microsoft.com/office/powerpoint/2010/main" val="4277911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NWCCU Accreditation Standards</a:t>
            </a:r>
            <a:endParaRPr lang="en-US" sz="4400" dirty="0">
              <a:solidFill>
                <a:schemeClr val="tx1"/>
              </a:solidFill>
            </a:endParaRPr>
          </a:p>
        </p:txBody>
      </p:sp>
      <p:sp>
        <p:nvSpPr>
          <p:cNvPr id="3" name="Content Placeholder 2"/>
          <p:cNvSpPr>
            <a:spLocks noGrp="1"/>
          </p:cNvSpPr>
          <p:nvPr>
            <p:ph idx="1"/>
          </p:nvPr>
        </p:nvSpPr>
        <p:spPr>
          <a:xfrm>
            <a:off x="228600" y="1981200"/>
            <a:ext cx="8686800" cy="4495800"/>
          </a:xfrm>
        </p:spPr>
        <p:txBody>
          <a:bodyPr>
            <a:normAutofit fontScale="77500" lnSpcReduction="20000"/>
          </a:bodyPr>
          <a:lstStyle/>
          <a:p>
            <a:pPr marL="0" indent="0" algn="ctr">
              <a:buNone/>
            </a:pPr>
            <a:r>
              <a:rPr lang="en-US" sz="4400" dirty="0" smtClean="0">
                <a:solidFill>
                  <a:srgbClr val="FF0000"/>
                </a:solidFill>
              </a:rPr>
              <a:t>EDUCATIONAL RESOURCES</a:t>
            </a:r>
          </a:p>
          <a:p>
            <a:pPr marL="0" indent="0" algn="ctr">
              <a:buNone/>
            </a:pPr>
            <a:endParaRPr lang="en-US" sz="4400" dirty="0" smtClean="0">
              <a:solidFill>
                <a:srgbClr val="FF0000"/>
              </a:solidFill>
            </a:endParaRPr>
          </a:p>
          <a:p>
            <a:pPr marL="0" indent="0" algn="ctr">
              <a:buNone/>
            </a:pPr>
            <a:r>
              <a:rPr lang="en-US" sz="4400" i="1" dirty="0" smtClean="0">
                <a:solidFill>
                  <a:srgbClr val="FF0000"/>
                </a:solidFill>
              </a:rPr>
              <a:t>The institution identifies and publishes expected course, program, and degree learning outcomes. Expected student learning outcomes for courses, wherever offered and however delivered, are provided in written form to enrolled students.</a:t>
            </a:r>
          </a:p>
          <a:p>
            <a:pPr marL="0" indent="0" algn="ctr">
              <a:buNone/>
            </a:pPr>
            <a:r>
              <a:rPr lang="en-US" sz="4400" i="1" dirty="0" smtClean="0">
                <a:solidFill>
                  <a:srgbClr val="FF0000"/>
                </a:solidFill>
              </a:rPr>
              <a:t>(Standard 2.c.2)</a:t>
            </a:r>
          </a:p>
        </p:txBody>
      </p:sp>
    </p:spTree>
    <p:extLst>
      <p:ext uri="{BB962C8B-B14F-4D97-AF65-F5344CB8AC3E}">
        <p14:creationId xmlns:p14="http://schemas.microsoft.com/office/powerpoint/2010/main" val="3596085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NWCCU Accreditation Standards</a:t>
            </a:r>
            <a:endParaRPr lang="en-US" sz="4400" dirty="0">
              <a:solidFill>
                <a:schemeClr val="tx1"/>
              </a:solidFill>
            </a:endParaRPr>
          </a:p>
        </p:txBody>
      </p:sp>
      <p:sp>
        <p:nvSpPr>
          <p:cNvPr id="3" name="Content Placeholder 2"/>
          <p:cNvSpPr>
            <a:spLocks noGrp="1"/>
          </p:cNvSpPr>
          <p:nvPr>
            <p:ph idx="1"/>
          </p:nvPr>
        </p:nvSpPr>
        <p:spPr>
          <a:xfrm>
            <a:off x="228600" y="1828800"/>
            <a:ext cx="8686800" cy="4648200"/>
          </a:xfrm>
        </p:spPr>
        <p:txBody>
          <a:bodyPr>
            <a:normAutofit fontScale="92500" lnSpcReduction="20000"/>
          </a:bodyPr>
          <a:lstStyle/>
          <a:p>
            <a:pPr marL="0" indent="0" algn="ctr">
              <a:buNone/>
            </a:pPr>
            <a:r>
              <a:rPr lang="en-US" sz="4400" dirty="0" smtClean="0">
                <a:solidFill>
                  <a:srgbClr val="FF0000"/>
                </a:solidFill>
              </a:rPr>
              <a:t>Student Learning Outcomes</a:t>
            </a:r>
          </a:p>
          <a:p>
            <a:pPr marL="0" indent="0" algn="ctr">
              <a:buNone/>
            </a:pPr>
            <a:r>
              <a:rPr lang="en-US" sz="4400" dirty="0" smtClean="0">
                <a:solidFill>
                  <a:srgbClr val="FF0000"/>
                </a:solidFill>
              </a:rPr>
              <a:t>Why they matter:</a:t>
            </a:r>
          </a:p>
          <a:p>
            <a:pPr marL="742950" indent="-742950">
              <a:buAutoNum type="arabicParenR"/>
            </a:pPr>
            <a:r>
              <a:rPr lang="en-US" sz="4400" i="1" dirty="0" smtClean="0">
                <a:solidFill>
                  <a:srgbClr val="FF0000"/>
                </a:solidFill>
              </a:rPr>
              <a:t>For the student</a:t>
            </a:r>
          </a:p>
          <a:p>
            <a:pPr marL="742950" indent="-742950">
              <a:buAutoNum type="arabicParenR"/>
            </a:pPr>
            <a:r>
              <a:rPr lang="en-US" sz="4400" i="1" dirty="0" smtClean="0">
                <a:solidFill>
                  <a:srgbClr val="FF0000"/>
                </a:solidFill>
              </a:rPr>
              <a:t>For faculty teaching subsequent courses</a:t>
            </a:r>
          </a:p>
          <a:p>
            <a:pPr marL="742950" indent="-742950">
              <a:buAutoNum type="arabicParenR"/>
            </a:pPr>
            <a:r>
              <a:rPr lang="en-US" sz="4400" i="1" dirty="0" smtClean="0">
                <a:solidFill>
                  <a:srgbClr val="FF0000"/>
                </a:solidFill>
              </a:rPr>
              <a:t>For clarity when offered at multiple campuses &amp; in multiple formats</a:t>
            </a:r>
          </a:p>
        </p:txBody>
      </p:sp>
    </p:spTree>
    <p:extLst>
      <p:ext uri="{BB962C8B-B14F-4D97-AF65-F5344CB8AC3E}">
        <p14:creationId xmlns:p14="http://schemas.microsoft.com/office/powerpoint/2010/main" val="1168590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smtClean="0">
                <a:solidFill>
                  <a:srgbClr val="FF0000"/>
                </a:solidFill>
              </a:rPr>
              <a:t>STUDENT LEARNING OUTCOMES</a:t>
            </a:r>
          </a:p>
          <a:p>
            <a:pPr marL="0" indent="0">
              <a:buNone/>
            </a:pPr>
            <a:endParaRPr lang="en-US" sz="4800" dirty="0">
              <a:solidFill>
                <a:srgbClr val="FF0000"/>
              </a:solidFill>
            </a:endParaRPr>
          </a:p>
          <a:p>
            <a:pPr marL="0" indent="0">
              <a:buNone/>
            </a:pPr>
            <a:r>
              <a:rPr lang="en-US" sz="4800" dirty="0" smtClean="0">
                <a:solidFill>
                  <a:srgbClr val="FF0000"/>
                </a:solidFill>
              </a:rPr>
              <a:t>The basics…</a:t>
            </a:r>
            <a:endParaRPr lang="en-US" sz="4800" dirty="0">
              <a:solidFill>
                <a:srgbClr val="FF0000"/>
              </a:solidFill>
            </a:endParaRPr>
          </a:p>
        </p:txBody>
      </p:sp>
    </p:spTree>
    <p:extLst>
      <p:ext uri="{BB962C8B-B14F-4D97-AF65-F5344CB8AC3E}">
        <p14:creationId xmlns:p14="http://schemas.microsoft.com/office/powerpoint/2010/main" val="222837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Goals, Objectives, Outcomes</a:t>
            </a:r>
            <a:endParaRPr lang="en-US" sz="4800" dirty="0"/>
          </a:p>
        </p:txBody>
      </p:sp>
      <p:sp>
        <p:nvSpPr>
          <p:cNvPr id="3" name="Content Placeholder 2"/>
          <p:cNvSpPr>
            <a:spLocks noGrp="1"/>
          </p:cNvSpPr>
          <p:nvPr>
            <p:ph idx="1"/>
          </p:nvPr>
        </p:nvSpPr>
        <p:spPr/>
        <p:txBody>
          <a:bodyPr>
            <a:normAutofit/>
          </a:bodyPr>
          <a:lstStyle/>
          <a:p>
            <a:r>
              <a:rPr lang="en-US" sz="3200" dirty="0" smtClean="0">
                <a:solidFill>
                  <a:srgbClr val="FF0000"/>
                </a:solidFill>
              </a:rPr>
              <a:t>Goals: </a:t>
            </a:r>
            <a:r>
              <a:rPr lang="en-US" sz="3200" dirty="0" smtClean="0"/>
              <a:t>Broad, general statements about what you intend to accomplish in the course.</a:t>
            </a:r>
          </a:p>
          <a:p>
            <a:r>
              <a:rPr lang="en-US" sz="3200" dirty="0" smtClean="0">
                <a:solidFill>
                  <a:srgbClr val="FF0000"/>
                </a:solidFill>
              </a:rPr>
              <a:t>Objectives</a:t>
            </a:r>
            <a:r>
              <a:rPr lang="en-US" sz="3200" dirty="0" smtClean="0"/>
              <a:t>: Similar, but usually subordinate to the goal. Often these are ‘progress’ steps toward the goal. Usually they are stated as what you are going to do.</a:t>
            </a:r>
          </a:p>
          <a:p>
            <a:r>
              <a:rPr lang="en-US" sz="3200" dirty="0" smtClean="0">
                <a:solidFill>
                  <a:srgbClr val="FF0000"/>
                </a:solidFill>
              </a:rPr>
              <a:t>Outcomes</a:t>
            </a:r>
            <a:r>
              <a:rPr lang="en-US" sz="3200" dirty="0" smtClean="0"/>
              <a:t>: What the student will be able to do, know, value.</a:t>
            </a:r>
            <a:endParaRPr lang="en-US" sz="3200" dirty="0"/>
          </a:p>
        </p:txBody>
      </p:sp>
    </p:spTree>
    <p:extLst>
      <p:ext uri="{BB962C8B-B14F-4D97-AF65-F5344CB8AC3E}">
        <p14:creationId xmlns:p14="http://schemas.microsoft.com/office/powerpoint/2010/main" val="37982741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62&quot;&gt;&lt;/object&gt;&lt;object type=&quot;2&quot; unique_id=&quot;10063&quot;&gt;&lt;object type=&quot;3&quot; unique_id=&quot;10065&quot;&gt;&lt;property id=&quot;20148&quot; value=&quot;5&quot;/&gt;&lt;property id=&quot;20300&quot; value=&quot;Slide 9 - &amp;quot;Goals, Objectives, Outcomes&amp;quot;&quot;/&gt;&lt;property id=&quot;20307&quot; value=&quot;257&quot;/&gt;&lt;/object&gt;&lt;object type=&quot;3&quot; unique_id=&quot;10067&quot;&gt;&lt;property id=&quot;20148&quot; value=&quot;5&quot;/&gt;&lt;property id=&quot;20300&quot; value=&quot;Slide 10 - &amp;quot;Writing Learning Outcomes&amp;quot;&quot;/&gt;&lt;property id=&quot;20307&quot; value=&quot;259&quot;/&gt;&lt;/object&gt;&lt;object type=&quot;3&quot; unique_id=&quot;10068&quot;&gt;&lt;property id=&quot;20148&quot; value=&quot;5&quot;/&gt;&lt;property id=&quot;20300&quot; value=&quot;Slide 11 - &amp;quot;Examples of outcome statements&amp;quot;&quot;/&gt;&lt;property id=&quot;20307&quot; value=&quot;260&quot;/&gt;&lt;/object&gt;&lt;object type=&quot;3&quot; unique_id=&quot;10072&quot;&gt;&lt;property id=&quot;20148&quot; value=&quot;5&quot;/&gt;&lt;property id=&quot;20300&quot; value=&quot;Slide 12 - &amp;quot;Student Learning Outcomes:&amp;quot;&quot;/&gt;&lt;property id=&quot;20307&quot; value=&quot;264&quot;/&gt;&lt;/object&gt;&lt;object type=&quot;3&quot; unique_id=&quot;10270&quot;&gt;&lt;property id=&quot;20148&quot; value=&quot;5&quot;/&gt;&lt;property id=&quot;20300&quot; value=&quot;Slide 1&quot;/&gt;&lt;property id=&quot;20307&quot; value=&quot;271&quot;/&gt;&lt;/object&gt;&lt;object type=&quot;3&quot; unique_id=&quot;10271&quot;&gt;&lt;property id=&quot;20148&quot; value=&quot;5&quot;/&gt;&lt;property id=&quot;20300&quot; value=&quot;Slide 2&quot;/&gt;&lt;property id=&quot;20307&quot; value=&quot;272&quot;/&gt;&lt;/object&gt;&lt;object type=&quot;3&quot; unique_id=&quot;10272&quot;&gt;&lt;property id=&quot;20148&quot; value=&quot;5&quot;/&gt;&lt;property id=&quot;20300&quot; value=&quot;Slide 3 - &amp;quot;NWCCU Accreditation Standards&amp;quot;&quot;/&gt;&lt;property id=&quot;20307&quot; value=&quot;273&quot;/&gt;&lt;/object&gt;&lt;object type=&quot;3&quot; unique_id=&quot;10273&quot;&gt;&lt;property id=&quot;20148&quot; value=&quot;5&quot;/&gt;&lt;property id=&quot;20300&quot; value=&quot;Slide 4 - &amp;quot;NWCCU Accreditation Standards&amp;quot;&quot;/&gt;&lt;property id=&quot;20307&quot; value=&quot;274&quot;/&gt;&lt;/object&gt;&lt;object type=&quot;3&quot; unique_id=&quot;10274&quot;&gt;&lt;property id=&quot;20148&quot; value=&quot;5&quot;/&gt;&lt;property id=&quot;20300&quot; value=&quot;Slide 5 - &amp;quot;NWCCU Accreditation Standards&amp;quot;&quot;/&gt;&lt;property id=&quot;20307&quot; value=&quot;275&quot;/&gt;&lt;/object&gt;&lt;object type=&quot;3&quot; unique_id=&quot;10275&quot;&gt;&lt;property id=&quot;20148&quot; value=&quot;5&quot;/&gt;&lt;property id=&quot;20300&quot; value=&quot;Slide 6 - &amp;quot;NWCCU Accreditation Standards&amp;quot;&quot;/&gt;&lt;property id=&quot;20307&quot; value=&quot;276&quot;/&gt;&lt;/object&gt;&lt;object type=&quot;3&quot; unique_id=&quot;10276&quot;&gt;&lt;property id=&quot;20148&quot; value=&quot;5&quot;/&gt;&lt;property id=&quot;20300&quot; value=&quot;Slide 7 - &amp;quot;NWCCU Accreditation Standards&amp;quot;&quot;/&gt;&lt;property id=&quot;20307&quot; value=&quot;277&quot;/&gt;&lt;/object&gt;&lt;object type=&quot;3&quot; unique_id=&quot;10277&quot;&gt;&lt;property id=&quot;20148&quot; value=&quot;5&quot;/&gt;&lt;property id=&quot;20300&quot; value=&quot;Slide 8&quot;/&gt;&lt;property id=&quot;20307&quot; value=&quot;278&quot;/&gt;&lt;/object&gt;&lt;object type=&quot;3&quot; unique_id=&quot;10278&quot;&gt;&lt;property id=&quot;20148&quot; value=&quot;5&quot;/&gt;&lt;property id=&quot;20300&quot; value=&quot;Slide 13 - &amp;quot;Student Learning Outcomes:&amp;quot;&quot;/&gt;&lt;property id=&quot;20307&quot; value=&quot;281&quot;/&gt;&lt;/object&gt;&lt;object type=&quot;3&quot; unique_id=&quot;10279&quot;&gt;&lt;property id=&quot;20148&quot; value=&quot;5&quot;/&gt;&lt;property id=&quot;20300&quot; value=&quot;Slide 14 - &amp;quot;Student Learning Outcomes:&amp;quot;&quot;/&gt;&lt;property id=&quot;20307&quot; value=&quot;279&quot;/&gt;&lt;/object&gt;&lt;object type=&quot;3&quot; unique_id=&quot;10280&quot;&gt;&lt;property id=&quot;20148&quot; value=&quot;5&quot;/&gt;&lt;property id=&quot;20300&quot; value=&quot;Slide 15 - &amp;quot;Student Learning Outcomes:&amp;quot;&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86</TotalTime>
  <Words>496</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PowerPoint Presentation</vt:lpstr>
      <vt:lpstr>PowerPoint Presentation</vt:lpstr>
      <vt:lpstr>NWCCU Accreditation Standards</vt:lpstr>
      <vt:lpstr>NWCCU Accreditation Standards</vt:lpstr>
      <vt:lpstr>NWCCU Accreditation Standards</vt:lpstr>
      <vt:lpstr>NWCCU Accreditation Standards</vt:lpstr>
      <vt:lpstr>NWCCU Accreditation Standards</vt:lpstr>
      <vt:lpstr>PowerPoint Presentation</vt:lpstr>
      <vt:lpstr>Goals, Objectives, Outcomes</vt:lpstr>
      <vt:lpstr>Writing Learning Outcomes</vt:lpstr>
      <vt:lpstr>Examples of outcome statements</vt:lpstr>
      <vt:lpstr>Student Learning Outcomes:</vt:lpstr>
      <vt:lpstr>Student Learning Outcomes:</vt:lpstr>
      <vt:lpstr>Student Learning Outcomes:</vt:lpstr>
      <vt:lpstr>Student Learning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18</cp:revision>
  <dcterms:created xsi:type="dcterms:W3CDTF">2014-08-18T22:05:10Z</dcterms:created>
  <dcterms:modified xsi:type="dcterms:W3CDTF">2014-08-21T17:31:26Z</dcterms:modified>
</cp:coreProperties>
</file>